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4" r:id="rId6"/>
    <p:sldId id="279" r:id="rId7"/>
    <p:sldId id="280" r:id="rId8"/>
    <p:sldId id="283" r:id="rId9"/>
    <p:sldId id="265" r:id="rId10"/>
    <p:sldId id="266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0007" y="5063540"/>
            <a:ext cx="630177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851" y="2523005"/>
            <a:ext cx="6301771" cy="184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 №3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Тема 3: Право собственности на землю: понятие, виды и формы его реализации. </a:t>
            </a:r>
            <a:endParaRPr lang="en-US" sz="20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45" y="0"/>
            <a:ext cx="2116696" cy="1992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5B919-6CEA-43FA-95D0-F34669603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7" y="21469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356" y="638171"/>
            <a:ext cx="935431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В частной собственности негосударственных юридических лиц РК могут находиться земельные участки: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3189" y="2247134"/>
            <a:ext cx="9978811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статье 24 Земельного Кодекса РК </a:t>
            </a:r>
            <a:r>
              <a:rPr lang="ru-RU" sz="1400" dirty="0"/>
              <a:t>Земли сельскохозяйственного назначения на праве частной собственности предоставляются, гражданам РК для ведения крестьянского (фермерского) хозяйства и негосударственным юридическим лицам РК для ведения товарного сельскохозяйственного производства и лесоразведения, только на платной основе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91F8C5-4DD6-4E4A-ADFB-03EEC0E3BBC2}"/>
              </a:ext>
            </a:extLst>
          </p:cNvPr>
          <p:cNvSpPr/>
          <p:nvPr/>
        </p:nvSpPr>
        <p:spPr>
          <a:xfrm>
            <a:off x="596256" y="6252740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BAB5F4-7C46-4037-A3AB-43F9E3B9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67" y="3568040"/>
            <a:ext cx="2183866" cy="21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02" y="1579547"/>
            <a:ext cx="367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0202" y="2097957"/>
            <a:ext cx="657458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/>
              <a:t>Реализация права на земельный участок, находящийся в общей собственности участников кондоминиума, а также плата за землю осуществляется и порядке и на условиях, предусмотренных законодательством Республики Казахстан.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707330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3" y="903796"/>
            <a:ext cx="10880122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Ерeжепқызы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Р. Правовое регулирование доступа общественности к экологической информации сравнительный анализ национального и зарубежного законодательства). Диссертация на соискание ученой степени доктора философии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Алматы 2018. [Электронный ресурс]. URL:  www.kaznu.kz/content/files/pages</a:t>
            </a:r>
          </a:p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Environmental Sustainability through Digitalization in Finnish Public and Private Sector Organizations Master´s thesis Helsinki, 22.11.2017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https://aaltodoc.aalto.fi/bitstream/handle/123456789/29205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and digitalization – an agenda for the future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 https://www.helsinki.fi/sites/default/files/atoms/files/ltl-report3.2.pdf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D.C. Esty.  Environmental Protection in the Information Age, New York University Law Review 79 (2004). – P. 36-45.</a:t>
            </a: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50" y="515081"/>
            <a:ext cx="5835124" cy="500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6A98E-A451-C7A3-454B-7E857ECB88D6}"/>
              </a:ext>
            </a:extLst>
          </p:cNvPr>
          <p:cNvSpPr txBox="1"/>
          <p:nvPr/>
        </p:nvSpPr>
        <p:spPr>
          <a:xfrm>
            <a:off x="378950" y="1104231"/>
            <a:ext cx="11055404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Environmental Sustainability through Digitalization in Finnish Public and Private Sector Organizations Master´s thesis Helsinki, 22.11.2017 [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and digitalization – an agenda for the future [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]. URL:   https://www.helsinki.fi/sites/default/files/atoms/files/ltl-report3.2.pdf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F8ACD-F8E8-3E67-E3DA-2239111DB214}"/>
              </a:ext>
            </a:extLst>
          </p:cNvPr>
          <p:cNvSpPr txBox="1"/>
          <p:nvPr/>
        </p:nvSpPr>
        <p:spPr>
          <a:xfrm>
            <a:off x="419330" y="3628084"/>
            <a:ext cx="1158948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https://www.freepng.ru/download/nature.html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https://www.un.org/sustainabledevelopment/ru/sustainable-development-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C94E01-B6A3-B261-96F5-490A904D7109}"/>
              </a:ext>
            </a:extLst>
          </p:cNvPr>
          <p:cNvSpPr/>
          <p:nvPr/>
        </p:nvSpPr>
        <p:spPr>
          <a:xfrm>
            <a:off x="419330" y="3137311"/>
            <a:ext cx="294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104" y="3724562"/>
            <a:ext cx="5238199" cy="127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ru-RU" sz="2000" dirty="0"/>
              <a:t>: Право собственности на землю: понятие, виды и формы его реализации.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104" y="2780846"/>
            <a:ext cx="695938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 3.</a:t>
            </a:r>
          </a:p>
        </p:txBody>
      </p:sp>
    </p:spTree>
    <p:extLst>
      <p:ext uri="{BB962C8B-B14F-4D97-AF65-F5344CB8AC3E}">
        <p14:creationId xmlns:p14="http://schemas.microsoft.com/office/powerpoint/2010/main" val="2119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632499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Право государственной собственности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2.Право собственности на землю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 Частная собственность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Кондоминиум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232" y="2081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232" y="2698015"/>
            <a:ext cx="609600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Раскрыть основную цель, понятие права собственности на землю.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6BF67-F9D0-47FA-A15E-5FAE0E7D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32BA-79F0-44F5-AB54-7EDA36DE6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Право государственной собственности имеет приоритетное значение, поскольку управление земельным фондом на территории Республики Казахстан осуществляется самим государством - Республикой Казахстан, от его имени государственными органами, а земельный фонд Республики Казахстан является материальной основой права государственной собственности на землю.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598B85-AE2D-4A06-841B-C5CF0BE24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8856">
            <a:off x="4810379" y="2001789"/>
            <a:ext cx="320394" cy="5900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2CB01-6744-45C1-AD59-C32BC0B05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8856">
            <a:off x="3949906" y="2252924"/>
            <a:ext cx="320394" cy="5900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AA20-B887-4BA6-BECF-2AB2C55E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4793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676" y="1550930"/>
            <a:ext cx="11452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Земля - это не только экономическая необходимость для человека и общества, она имеет и экологическое значение со своими связями с другими объектами природы. Не случайно земля аккумулирует все природные ресурсы, создавая им природную среду. Это влияет на ее правовой режим, как объекта собственности, так и как объекта использования и охраны, т.е. как природного ресурса.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303676" y="267630"/>
            <a:ext cx="9898207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Земля, ее недра, воды, растительный и животный мир, другие природные ресурсы находятся в государственной собственности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6F6AA-1C60-4BAF-8E63-E212CB16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21" y="3737409"/>
            <a:ext cx="2695706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041009" y="1581812"/>
            <a:ext cx="9425354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000" dirty="0"/>
              <a:t>заключается в ее ограниченности в пространстве в определенных границах, недвижимости, а также зависимостью от природных условий или окружающей среды.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 rot="5400000">
            <a:off x="1252576" y="6291741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87D090-6471-4297-89CC-7423CFCA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4" b="96137" l="5460" r="93966">
                        <a14:foregroundMark x1="28736" y1="8584" x2="28736" y2="8584"/>
                        <a14:foregroundMark x1="27586" y1="12446" x2="27586" y2="12446"/>
                        <a14:foregroundMark x1="27586" y1="13734" x2="29598" y2="24464"/>
                        <a14:foregroundMark x1="39943" y1="19313" x2="39943" y2="19313"/>
                        <a14:foregroundMark x1="59770" y1="24464" x2="59770" y2="24464"/>
                        <a14:foregroundMark x1="74713" y1="32189" x2="74713" y2="32189"/>
                        <a14:foregroundMark x1="87356" y1="24034" x2="87356" y2="24034"/>
                        <a14:foregroundMark x1="93966" y1="39914" x2="93966" y2="39914"/>
                        <a14:foregroundMark x1="90230" y1="57511" x2="90230" y2="57511"/>
                        <a14:foregroundMark x1="93391" y1="62661" x2="93391" y2="62661"/>
                        <a14:foregroundMark x1="70977" y1="48927" x2="70977" y2="48927"/>
                        <a14:foregroundMark x1="41379" y1="62661" x2="41379" y2="62661"/>
                        <a14:foregroundMark x1="18966" y1="59657" x2="18966" y2="59657"/>
                        <a14:foregroundMark x1="24138" y1="81545" x2="24138" y2="81545"/>
                        <a14:foregroundMark x1="5747" y1="24464" x2="5747" y2="24464"/>
                        <a14:foregroundMark x1="19828" y1="57940" x2="19828" y2="57940"/>
                        <a14:foregroundMark x1="91667" y1="74678" x2="91667" y2="74678"/>
                        <a14:foregroundMark x1="85920" y1="72961" x2="85920" y2="72961"/>
                        <a14:foregroundMark x1="84770" y1="76824" x2="84770" y2="76824"/>
                        <a14:foregroundMark x1="83621" y1="61803" x2="83621" y2="61803"/>
                        <a14:foregroundMark x1="80172" y1="61373" x2="80172" y2="61373"/>
                        <a14:foregroundMark x1="63506" y1="37339" x2="63506" y2="37339"/>
                        <a14:foregroundMark x1="66092" y1="44635" x2="65230" y2="44635"/>
                        <a14:foregroundMark x1="63793" y1="46781" x2="63793" y2="46781"/>
                        <a14:foregroundMark x1="63506" y1="38627" x2="63506" y2="38627"/>
                        <a14:foregroundMark x1="63506" y1="34335" x2="63506" y2="34335"/>
                        <a14:foregroundMark x1="66379" y1="33047" x2="66379" y2="33047"/>
                        <a14:foregroundMark x1="64368" y1="32189" x2="64368" y2="32189"/>
                        <a14:foregroundMark x1="62931" y1="39056" x2="62931" y2="39056"/>
                        <a14:foregroundMark x1="61494" y1="40343" x2="61494" y2="40343"/>
                        <a14:foregroundMark x1="60920" y1="39914" x2="60920" y2="39914"/>
                        <a14:foregroundMark x1="64368" y1="41631" x2="64368" y2="41631"/>
                        <a14:foregroundMark x1="65517" y1="51502" x2="65517" y2="51502"/>
                        <a14:foregroundMark x1="64943" y1="54506" x2="64943" y2="54506"/>
                        <a14:foregroundMark x1="66954" y1="90987" x2="66954" y2="90987"/>
                        <a14:foregroundMark x1="64655" y1="92704" x2="64655" y2="92704"/>
                        <a14:foregroundMark x1="63793" y1="90987" x2="63793" y2="90987"/>
                        <a14:foregroundMark x1="62069" y1="92704" x2="62069" y2="92704"/>
                        <a14:foregroundMark x1="74138" y1="81974" x2="74138" y2="81974"/>
                        <a14:foregroundMark x1="69540" y1="87554" x2="69540" y2="87554"/>
                        <a14:foregroundMark x1="71552" y1="86266" x2="71552" y2="86266"/>
                        <a14:foregroundMark x1="79310" y1="78970" x2="79310" y2="78970"/>
                        <a14:foregroundMark x1="79885" y1="84979" x2="79885" y2="84979"/>
                        <a14:foregroundMark x1="84195" y1="84549" x2="84195" y2="84549"/>
                        <a14:foregroundMark x1="81322" y1="83691" x2="81322" y2="83691"/>
                        <a14:foregroundMark x1="81322" y1="82833" x2="81322" y2="82833"/>
                        <a14:foregroundMark x1="88793" y1="93562" x2="88793" y2="93562"/>
                        <a14:foregroundMark x1="88218" y1="95279" x2="88218" y2="95279"/>
                        <a14:foregroundMark x1="88218" y1="95279" x2="88218" y2="95279"/>
                        <a14:foregroundMark x1="88793" y1="95279" x2="88793" y2="95279"/>
                        <a14:foregroundMark x1="74138" y1="79828" x2="74138" y2="79828"/>
                        <a14:foregroundMark x1="59770" y1="70815" x2="59770" y2="70815"/>
                        <a14:foregroundMark x1="56897" y1="74249" x2="56897" y2="74249"/>
                        <a14:foregroundMark x1="53736" y1="84549" x2="53736" y2="84549"/>
                        <a14:foregroundMark x1="44540" y1="92275" x2="44540" y2="92275"/>
                        <a14:foregroundMark x1="45402" y1="90558" x2="45402" y2="90558"/>
                        <a14:foregroundMark x1="22126" y1="86266" x2="22126" y2="86266"/>
                        <a14:foregroundMark x1="25862" y1="87124" x2="25862" y2="87124"/>
                        <a14:foregroundMark x1="22414" y1="87124" x2="22414" y2="87124"/>
                        <a14:foregroundMark x1="21264" y1="88412" x2="21264" y2="88412"/>
                        <a14:foregroundMark x1="27874" y1="86266" x2="27874" y2="86266"/>
                        <a14:foregroundMark x1="26437" y1="96137" x2="26437" y2="96137"/>
                        <a14:foregroundMark x1="33621" y1="41631" x2="33621" y2="41631"/>
                        <a14:foregroundMark x1="38506" y1="33047" x2="38506" y2="33047"/>
                        <a14:foregroundMark x1="32184" y1="76824" x2="32184" y2="76824"/>
                        <a14:foregroundMark x1="28736" y1="86266" x2="28736" y2="86266"/>
                        <a14:foregroundMark x1="29598" y1="86695" x2="29598" y2="86695"/>
                        <a14:foregroundMark x1="32184" y1="87983" x2="32759" y2="8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57" y="3372729"/>
            <a:ext cx="2873440" cy="19238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EFE18F-7BCF-40DD-BAB0-F989C9034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68" y="3190271"/>
            <a:ext cx="3467194" cy="23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1640407"/>
            <a:ext cx="6096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собственности на землю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2320705"/>
            <a:ext cx="6602147" cy="170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Право собственности на землю — это урегулированные нормами земельного и иных отраслей права общественные отношения по владению, пользованию и распоряжению землей в пределах, установленных законом.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2654441" y="5966556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4429D9-F80A-41F3-8600-A837A4E6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8" y="2722781"/>
            <a:ext cx="2327521" cy="23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4044" y="800000"/>
            <a:ext cx="11203912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Однако, впервые частная собственность на земельные участки установлена в ст. 6 Конституции Республики Казахстан 1995 года. На основании этой нормы Конституции установлена и получила развитие частная собственность на земельные участки в законодательном порядке.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905C2-69A0-422E-8C1C-140ADAFC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2235969"/>
            <a:ext cx="1143389" cy="11332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DCDD2-5DBB-46A1-990C-CA98991E49F5}"/>
              </a:ext>
            </a:extLst>
          </p:cNvPr>
          <p:cNvSpPr/>
          <p:nvPr/>
        </p:nvSpPr>
        <p:spPr>
          <a:xfrm>
            <a:off x="933539" y="6483824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0B81EB8-50B5-4B3D-AB53-17F0133A9ACF}"/>
              </a:ext>
            </a:extLst>
          </p:cNvPr>
          <p:cNvSpPr/>
          <p:nvPr/>
        </p:nvSpPr>
        <p:spPr>
          <a:xfrm>
            <a:off x="2633797" y="2440523"/>
            <a:ext cx="7761533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Права собственности на землю включает три правомочия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2E1ACE-AA5C-45C1-A3B5-A5ED91A072D5}"/>
              </a:ext>
            </a:extLst>
          </p:cNvPr>
          <p:cNvSpPr txBox="1"/>
          <p:nvPr/>
        </p:nvSpPr>
        <p:spPr>
          <a:xfrm>
            <a:off x="890365" y="3369226"/>
            <a:ext cx="874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владением понимается право обладания на основе 2 закона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356B3-D98F-44CB-A970-E1BB4FC6B9B5}"/>
              </a:ext>
            </a:extLst>
          </p:cNvPr>
          <p:cNvSpPr txBox="1"/>
          <p:nvPr/>
        </p:nvSpPr>
        <p:spPr>
          <a:xfrm>
            <a:off x="788958" y="3834854"/>
            <a:ext cx="791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Пользование – это извлечение из земли ее полезных свойств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09AE5-EE9B-4EE4-9276-2E7BB03F824E}"/>
              </a:ext>
            </a:extLst>
          </p:cNvPr>
          <p:cNvSpPr txBox="1"/>
          <p:nvPr/>
        </p:nvSpPr>
        <p:spPr>
          <a:xfrm>
            <a:off x="788958" y="4346648"/>
            <a:ext cx="946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Распоряжение – в этом случае собственник по своему усмотрению может продать, подарить, обменить, завещать, сдать в аренду, заложить земельный участок.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7C16F1-6170-4D3A-99DA-56352C16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073" y="2603013"/>
            <a:ext cx="1941108" cy="12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719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111</cp:revision>
  <dcterms:created xsi:type="dcterms:W3CDTF">2023-10-03T04:02:03Z</dcterms:created>
  <dcterms:modified xsi:type="dcterms:W3CDTF">2024-04-21T08:18:19Z</dcterms:modified>
</cp:coreProperties>
</file>